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  <p:sldMasterId id="2147483697" r:id="rId2"/>
  </p:sldMasterIdLst>
  <p:notesMasterIdLst>
    <p:notesMasterId r:id="rId15"/>
  </p:notesMasterIdLst>
  <p:sldIdLst>
    <p:sldId id="256" r:id="rId3"/>
    <p:sldId id="261" r:id="rId4"/>
    <p:sldId id="270" r:id="rId5"/>
    <p:sldId id="266" r:id="rId6"/>
    <p:sldId id="309" r:id="rId7"/>
    <p:sldId id="275" r:id="rId8"/>
    <p:sldId id="276" r:id="rId9"/>
    <p:sldId id="260" r:id="rId10"/>
    <p:sldId id="294" r:id="rId11"/>
    <p:sldId id="295" r:id="rId12"/>
    <p:sldId id="296" r:id="rId13"/>
    <p:sldId id="31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C4F11C-A62C-4B94-AB0E-83AC5CB7F572}" type="datetimeFigureOut">
              <a:rPr lang="en-MY" smtClean="0"/>
              <a:t>5/4/2024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04B4B7-B855-4A0E-B246-6AEE615E394A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25411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6211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67054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337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2901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2" name="Shape 5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0797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3238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6" name="Shape 5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503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646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89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32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81235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818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381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808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1310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7480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pe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866775" y="1152526"/>
            <a:ext cx="10448925" cy="2314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342891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685783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028674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371566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866775" y="3533775"/>
            <a:ext cx="10448925" cy="790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57168" lvl="0" indent="-257168" algn="ctr" rtl="0">
              <a:spcBef>
                <a:spcPts val="0"/>
              </a:spcBef>
              <a:spcAft>
                <a:spcPts val="0"/>
              </a:spcAft>
              <a:defRPr/>
            </a:lvl1pPr>
            <a:lvl2pPr marL="557198" lvl="1" indent="-214307" algn="ctr" rtl="0">
              <a:spcBef>
                <a:spcPts val="0"/>
              </a:spcBef>
              <a:spcAft>
                <a:spcPts val="0"/>
              </a:spcAft>
              <a:defRPr/>
            </a:lvl2pPr>
            <a:lvl3pPr marL="857229" lvl="2" indent="-171446" algn="ctr" rtl="0">
              <a:spcBef>
                <a:spcPts val="0"/>
              </a:spcBef>
              <a:spcAft>
                <a:spcPts val="0"/>
              </a:spcAft>
              <a:defRPr/>
            </a:lvl3pPr>
            <a:lvl4pPr marL="1200121" lvl="3" indent="-171446" algn="ctr" rtl="0">
              <a:spcBef>
                <a:spcPts val="0"/>
              </a:spcBef>
              <a:spcAft>
                <a:spcPts val="0"/>
              </a:spcAft>
              <a:defRPr/>
            </a:lvl4pPr>
            <a:lvl5pPr marL="1543012" lvl="4" indent="-171446" algn="ctr" rtl="0">
              <a:spcBef>
                <a:spcPts val="0"/>
              </a:spcBef>
              <a:spcAft>
                <a:spcPts val="0"/>
              </a:spcAft>
              <a:defRPr/>
            </a:lvl5pPr>
            <a:lvl6pPr marL="342891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685783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028674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371566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335326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866775" y="571501"/>
            <a:ext cx="10449000" cy="13334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342891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685783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028674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371566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866775" y="1952626"/>
            <a:ext cx="10449000" cy="4276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533387" lvl="0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 sz="4267"/>
            </a:lvl1pPr>
            <a:lvl2pPr marL="752456" lvl="1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2pPr>
            <a:lvl3pPr marL="971526" lvl="2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3pPr>
            <a:lvl4pPr marL="1200121" lvl="3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4pPr>
            <a:lvl5pPr marL="1419190" lvl="4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5pPr>
            <a:lvl6pPr marL="1762081" lvl="5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6pPr>
            <a:lvl7pPr marL="2104973" lvl="6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7pPr>
            <a:lvl8pPr marL="2447864" lvl="7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8pPr>
            <a:lvl9pPr marL="2790756" lvl="8" indent="-106868" algn="l" rtl="0">
              <a:spcBef>
                <a:spcPts val="2625"/>
              </a:spcBef>
              <a:spcAft>
                <a:spcPts val="0"/>
              </a:spcAft>
              <a:buClr>
                <a:schemeClr val="lt1"/>
              </a:buClr>
              <a:buFont typeface="Cabin"/>
              <a:buChar char="•"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25950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3168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tle Only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>
            <a:spLocks noGrp="1"/>
          </p:cNvSpPr>
          <p:nvPr>
            <p:ph type="title"/>
          </p:nvPr>
        </p:nvSpPr>
        <p:spPr>
          <a:xfrm>
            <a:off x="866775" y="571501"/>
            <a:ext cx="10449000" cy="13334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defRPr/>
            </a:lvl5pPr>
            <a:lvl6pPr marL="342891" lvl="5" algn="ctr" rtl="0">
              <a:spcBef>
                <a:spcPts val="0"/>
              </a:spcBef>
              <a:spcAft>
                <a:spcPts val="0"/>
              </a:spcAft>
              <a:defRPr/>
            </a:lvl6pPr>
            <a:lvl7pPr marL="685783" lvl="6" algn="ctr" rtl="0">
              <a:spcBef>
                <a:spcPts val="0"/>
              </a:spcBef>
              <a:spcAft>
                <a:spcPts val="0"/>
              </a:spcAft>
              <a:defRPr/>
            </a:lvl7pPr>
            <a:lvl8pPr marL="1028674" lvl="7" algn="ctr" rtl="0">
              <a:spcBef>
                <a:spcPts val="0"/>
              </a:spcBef>
              <a:spcAft>
                <a:spcPts val="0"/>
              </a:spcAft>
              <a:defRPr/>
            </a:lvl8pPr>
            <a:lvl9pPr marL="1371566" lvl="8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31308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5580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38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945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1452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403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012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709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702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4/5/2024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3879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66775" y="1152526"/>
            <a:ext cx="10448925" cy="2314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defRPr/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defRPr/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defRPr/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defRPr/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66775" y="3533775"/>
            <a:ext cx="10448925" cy="790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342900" algn="ctr" rtl="0">
              <a:spcBef>
                <a:spcPts val="0"/>
              </a:spcBef>
              <a:spcAft>
                <a:spcPts val="0"/>
              </a:spcAft>
              <a:defRPr/>
            </a:lvl1pPr>
            <a:lvl2pPr marL="742950" marR="0" lvl="1" indent="-285750" algn="ctr" rtl="0">
              <a:spcBef>
                <a:spcPts val="0"/>
              </a:spcBef>
              <a:spcAft>
                <a:spcPts val="0"/>
              </a:spcAft>
              <a:defRPr/>
            </a:lvl2pPr>
            <a:lvl3pPr marL="1143000" marR="0" lvl="2" indent="-228600" algn="ctr" rtl="0">
              <a:spcBef>
                <a:spcPts val="0"/>
              </a:spcBef>
              <a:spcAft>
                <a:spcPts val="0"/>
              </a:spcAft>
              <a:defRPr/>
            </a:lvl3pPr>
            <a:lvl4pPr marL="1600200" marR="0" lvl="3" indent="-228600" algn="ctr" rtl="0">
              <a:spcBef>
                <a:spcPts val="0"/>
              </a:spcBef>
              <a:spcAft>
                <a:spcPts val="0"/>
              </a:spcAft>
              <a:defRPr/>
            </a:lvl4pPr>
            <a:lvl5pPr marL="2057400" marR="0" lvl="4" indent="-228600" algn="ctr" rtl="0">
              <a:spcBef>
                <a:spcPts val="0"/>
              </a:spcBef>
              <a:spcAft>
                <a:spcPts val="0"/>
              </a:spcAft>
              <a:defRPr/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defRPr/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defRPr/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defRPr/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defRPr/>
            </a:lvl9pPr>
          </a:lstStyle>
          <a:p>
            <a:endParaRPr/>
          </a:p>
        </p:txBody>
      </p:sp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0" y="0"/>
            <a:ext cx="12192000" cy="5760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>
              <a:defRPr/>
            </a:pPr>
            <a:endParaRPr lang="en-US" altLang="en-US" sz="2700"/>
          </a:p>
        </p:txBody>
      </p:sp>
      <p:sp>
        <p:nvSpPr>
          <p:cNvPr id="5" name="Rectangle 3"/>
          <p:cNvSpPr>
            <a:spLocks noChangeArrowheads="1"/>
          </p:cNvSpPr>
          <p:nvPr userDrawn="1"/>
        </p:nvSpPr>
        <p:spPr bwMode="auto">
          <a:xfrm>
            <a:off x="0" y="6268213"/>
            <a:ext cx="12192000" cy="58978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/>
          <a:lstStyle>
            <a:lvl1pPr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 algn="ctr"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pPr eaLnBrk="1" hangingPunct="1">
              <a:defRPr/>
            </a:pPr>
            <a:endParaRPr lang="en-US" altLang="en-US" sz="2700"/>
          </a:p>
        </p:txBody>
      </p:sp>
    </p:spTree>
    <p:extLst>
      <p:ext uri="{BB962C8B-B14F-4D97-AF65-F5344CB8AC3E}">
        <p14:creationId xmlns:p14="http://schemas.microsoft.com/office/powerpoint/2010/main" val="416017669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1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nventwithpython.com/" TargetMode="External"/><Relationship Id="rId7" Type="http://schemas.openxmlformats.org/officeDocument/2006/relationships/hyperlink" Target="https://python101.pythonlibrary.org/" TargetMode="External"/><Relationship Id="rId2" Type="http://schemas.openxmlformats.org/officeDocument/2006/relationships/hyperlink" Target="https://www.py4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lpython.com/" TargetMode="External"/><Relationship Id="rId5" Type="http://schemas.openxmlformats.org/officeDocument/2006/relationships/hyperlink" Target="https://www.openbookproject.net/thinkcs/python/english3e/" TargetMode="External"/><Relationship Id="rId4" Type="http://schemas.openxmlformats.org/officeDocument/2006/relationships/hyperlink" Target="https://docs.python.org/3/tutorial/inde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80628-D74F-B99E-BF7B-7E9FE6A254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101</a:t>
            </a:r>
            <a:endParaRPr lang="en-M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0129B-FBE4-E19A-8419-34A05DB795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Mico Siahaan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35100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 txBox="1">
            <a:spLocks noGrp="1"/>
          </p:cNvSpPr>
          <p:nvPr>
            <p:ph type="title"/>
          </p:nvPr>
        </p:nvSpPr>
        <p:spPr>
          <a:xfrm>
            <a:off x="866775" y="571501"/>
            <a:ext cx="8209492" cy="133342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" sz="5333">
                <a:solidFill>
                  <a:srgbClr val="FFFFFF"/>
                </a:solidFill>
                <a:sym typeface="Cabin"/>
              </a:rPr>
              <a:t>Terminology: </a:t>
            </a:r>
            <a:r>
              <a:rPr lang="en" sz="5333">
                <a:solidFill>
                  <a:srgbClr val="FF9300"/>
                </a:solidFill>
                <a:sym typeface="Cabin"/>
              </a:rPr>
              <a:t>Inheritance</a:t>
            </a:r>
          </a:p>
        </p:txBody>
      </p:sp>
      <p:sp>
        <p:nvSpPr>
          <p:cNvPr id="511" name="Shape 511"/>
          <p:cNvSpPr/>
          <p:nvPr/>
        </p:nvSpPr>
        <p:spPr>
          <a:xfrm>
            <a:off x="1212135" y="5580021"/>
            <a:ext cx="10133199" cy="470400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 defTabSz="1219170">
              <a:buClr>
                <a:srgbClr val="FFFFFF"/>
              </a:buClr>
              <a:buSzPct val="25000"/>
            </a:pPr>
            <a:r>
              <a:rPr lang="en" sz="3067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http://</a:t>
            </a:r>
            <a:r>
              <a:rPr lang="en" sz="3067" kern="0" dirty="0" err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en.wikipedia.org</a:t>
            </a:r>
            <a:r>
              <a:rPr lang="en" sz="3067" kern="0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/wiki/Object-</a:t>
            </a:r>
            <a:r>
              <a:rPr lang="en" sz="3067" kern="0" dirty="0" err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oriented_programming</a:t>
            </a:r>
            <a:endParaRPr lang="en" sz="3067" kern="0" dirty="0">
              <a:solidFill>
                <a:srgbClr val="FFFF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sp>
        <p:nvSpPr>
          <p:cNvPr id="512" name="Shape 512"/>
          <p:cNvSpPr/>
          <p:nvPr/>
        </p:nvSpPr>
        <p:spPr>
          <a:xfrm>
            <a:off x="564693" y="2885024"/>
            <a:ext cx="11045372" cy="130628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 defTabSz="1219170">
              <a:buClr>
                <a:srgbClr val="FFFFFF"/>
              </a:buClr>
              <a:buSzPct val="25000"/>
            </a:pPr>
            <a:r>
              <a:rPr lang="en" sz="3067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‘Subclasses’ are more specialized versions of a class, which </a:t>
            </a:r>
            <a:r>
              <a:rPr lang="en" sz="3067" kern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inherit</a:t>
            </a:r>
            <a:r>
              <a:rPr lang="en" sz="3067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attributes and behaviors from their parent classes, and can introduce their own.  </a:t>
            </a:r>
          </a:p>
        </p:txBody>
      </p:sp>
      <p:pic>
        <p:nvPicPr>
          <p:cNvPr id="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200" y="749041"/>
            <a:ext cx="1998133" cy="1331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Shape 518"/>
          <p:cNvSpPr/>
          <p:nvPr/>
        </p:nvSpPr>
        <p:spPr>
          <a:xfrm>
            <a:off x="316931" y="205667"/>
            <a:ext cx="7136400" cy="6269999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class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PartyAnimal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: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x = 0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name = ""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def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__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init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__(self,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nam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):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 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self.name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=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nam</a:t>
            </a:r>
            <a:endParaRPr lang="en" sz="2133" kern="0" dirty="0">
              <a:solidFill>
                <a:srgbClr val="FFFB00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  print</a:t>
            </a:r>
            <a:r>
              <a:rPr lang="en-US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(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self.name,"constructed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"</a:t>
            </a:r>
            <a:r>
              <a:rPr lang="en-US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)</a:t>
            </a:r>
            <a:endParaRPr lang="en" sz="2133" kern="0" dirty="0">
              <a:solidFill>
                <a:srgbClr val="FFFB00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defTabSz="1219170">
              <a:buClr>
                <a:srgbClr val="FFFB00"/>
              </a:buClr>
            </a:pPr>
            <a:endParaRPr sz="2133" kern="0" dirty="0">
              <a:solidFill>
                <a:srgbClr val="FFFFFF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def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party(self) :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 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self.x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= 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self.x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+ 1</a:t>
            </a:r>
          </a:p>
          <a:p>
            <a:pPr defTabSz="1219170">
              <a:buClr>
                <a:srgbClr val="FFFB00"/>
              </a:buClr>
              <a:buSzPct val="25000"/>
            </a:pP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    print</a:t>
            </a:r>
            <a:r>
              <a:rPr lang="en-US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(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self.name,"party</a:t>
            </a:r>
            <a:r>
              <a:rPr lang="en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 count",</a:t>
            </a:r>
            <a:r>
              <a:rPr lang="en" sz="2133" kern="0" dirty="0" err="1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self.x</a:t>
            </a:r>
            <a:r>
              <a:rPr lang="en-US" sz="2133" kern="0" dirty="0">
                <a:solidFill>
                  <a:srgbClr val="FFFB00"/>
                </a:solidFill>
                <a:latin typeface="Courier"/>
                <a:ea typeface="Courier New"/>
                <a:cs typeface="Courier"/>
                <a:sym typeface="Courier New"/>
              </a:rPr>
              <a:t>)</a:t>
            </a:r>
            <a:endParaRPr lang="en" sz="2133" kern="0" dirty="0">
              <a:solidFill>
                <a:srgbClr val="FFFB00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defTabSz="1219170">
              <a:buClr>
                <a:srgbClr val="FF40FF"/>
              </a:buClr>
            </a:pPr>
            <a:endParaRPr sz="2133" kern="0" dirty="0">
              <a:solidFill>
                <a:srgbClr val="FFFFFF"/>
              </a:solidFill>
              <a:latin typeface="Courier"/>
              <a:ea typeface="Courier New"/>
              <a:cs typeface="Courier"/>
              <a:sym typeface="Courier New"/>
            </a:endParaRPr>
          </a:p>
          <a:p>
            <a:pPr defTabSz="1219170">
              <a:buClr>
                <a:srgbClr val="FF40FF"/>
              </a:buClr>
              <a:buSzPct val="25000"/>
            </a:pPr>
            <a:r>
              <a:rPr lang="en" sz="2133" kern="0" dirty="0">
                <a:solidFill>
                  <a:srgbClr val="FF40FF"/>
                </a:solidFill>
                <a:latin typeface="Courier"/>
                <a:ea typeface="Courier New"/>
                <a:cs typeface="Courier"/>
                <a:sym typeface="Courier New"/>
              </a:rPr>
              <a:t>class </a:t>
            </a:r>
            <a:r>
              <a:rPr lang="en" sz="2133" kern="0" dirty="0" err="1">
                <a:solidFill>
                  <a:srgbClr val="FF40FF"/>
                </a:solidFill>
                <a:latin typeface="Courier"/>
                <a:ea typeface="Courier New"/>
                <a:cs typeface="Courier"/>
                <a:sym typeface="Courier New"/>
              </a:rPr>
              <a:t>FootballFan</a:t>
            </a:r>
            <a:r>
              <a:rPr lang="en" sz="2133" kern="0" dirty="0">
                <a:solidFill>
                  <a:srgbClr val="FF40FF"/>
                </a:solidFill>
                <a:latin typeface="Courier"/>
                <a:ea typeface="Courier New"/>
                <a:cs typeface="Courier"/>
                <a:sym typeface="Courier New"/>
              </a:rPr>
              <a:t>(</a:t>
            </a:r>
            <a:r>
              <a:rPr lang="en" sz="2133" kern="0" dirty="0" err="1">
                <a:solidFill>
                  <a:srgbClr val="FF40FF"/>
                </a:solidFill>
                <a:latin typeface="Courier"/>
                <a:ea typeface="Courier New"/>
                <a:cs typeface="Courier"/>
                <a:sym typeface="Courier New"/>
              </a:rPr>
              <a:t>PartyAnimal</a:t>
            </a:r>
            <a:r>
              <a:rPr lang="en" sz="2133" kern="0" dirty="0">
                <a:solidFill>
                  <a:srgbClr val="FF40FF"/>
                </a:solidFill>
                <a:latin typeface="Courier"/>
                <a:ea typeface="Courier New"/>
                <a:cs typeface="Courier"/>
                <a:sym typeface="Courier New"/>
              </a:rPr>
              <a:t>):</a:t>
            </a:r>
          </a:p>
          <a:p>
            <a:pPr defTabSz="1219170">
              <a:buClr>
                <a:srgbClr val="00F900"/>
              </a:buClr>
              <a:buSzPct val="25000"/>
            </a:pP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  points = 0</a:t>
            </a:r>
          </a:p>
          <a:p>
            <a:pPr defTabSz="1219170">
              <a:buClr>
                <a:srgbClr val="00F900"/>
              </a:buClr>
              <a:buSzPct val="25000"/>
            </a:pP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  </a:t>
            </a:r>
            <a:r>
              <a:rPr lang="en" sz="2133" kern="0" dirty="0" err="1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def</a:t>
            </a: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touchdown(self):</a:t>
            </a:r>
          </a:p>
          <a:p>
            <a:pPr defTabSz="1219170">
              <a:buClr>
                <a:srgbClr val="00F900"/>
              </a:buClr>
              <a:buSzPct val="25000"/>
            </a:pP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     </a:t>
            </a:r>
            <a:r>
              <a:rPr lang="en" sz="2133" kern="0" dirty="0" err="1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self.points</a:t>
            </a: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= </a:t>
            </a:r>
            <a:r>
              <a:rPr lang="en" sz="2133" kern="0" dirty="0" err="1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self.points</a:t>
            </a: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+ 7</a:t>
            </a:r>
          </a:p>
          <a:p>
            <a:pPr defTabSz="1219170">
              <a:buClr>
                <a:srgbClr val="00F900"/>
              </a:buClr>
              <a:buSzPct val="25000"/>
            </a:pP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     </a:t>
            </a:r>
            <a:r>
              <a:rPr lang="en" sz="2133" kern="0" dirty="0" err="1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self.party</a:t>
            </a: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()</a:t>
            </a:r>
          </a:p>
          <a:p>
            <a:pPr defTabSz="1219170">
              <a:buClr>
                <a:srgbClr val="00F900"/>
              </a:buClr>
              <a:buSzPct val="25000"/>
            </a:pP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      print</a:t>
            </a:r>
            <a:r>
              <a:rPr lang="en-US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(</a:t>
            </a:r>
            <a:r>
              <a:rPr lang="en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self.name,"points",</a:t>
            </a:r>
            <a:r>
              <a:rPr lang="en" sz="2133" kern="0" dirty="0" err="1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self.points</a:t>
            </a:r>
            <a:r>
              <a:rPr lang="en-US" sz="2133" kern="0" dirty="0">
                <a:solidFill>
                  <a:srgbClr val="00F900"/>
                </a:solidFill>
                <a:latin typeface="Courier"/>
                <a:ea typeface="Courier New"/>
                <a:cs typeface="Courier"/>
                <a:sym typeface="Courier New"/>
              </a:rPr>
              <a:t>)</a:t>
            </a:r>
            <a:endParaRPr lang="en" sz="2133" kern="0" dirty="0">
              <a:solidFill>
                <a:srgbClr val="00F900"/>
              </a:solidFill>
              <a:latin typeface="Courier"/>
              <a:ea typeface="Courier New"/>
              <a:cs typeface="Courier"/>
              <a:sym typeface="Courier New"/>
            </a:endParaRPr>
          </a:p>
        </p:txBody>
      </p:sp>
      <p:sp>
        <p:nvSpPr>
          <p:cNvPr id="519" name="Shape 519"/>
          <p:cNvSpPr/>
          <p:nvPr/>
        </p:nvSpPr>
        <p:spPr>
          <a:xfrm>
            <a:off x="7628509" y="804267"/>
            <a:ext cx="4337305" cy="2246811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defTabSz="1219170">
              <a:buClr>
                <a:srgbClr val="FFFFFF"/>
              </a:buClr>
              <a:buSzPct val="25000"/>
            </a:pP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s = </a:t>
            </a:r>
            <a:r>
              <a:rPr lang="en" sz="2133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PartyAnimal</a:t>
            </a: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("Sally")</a:t>
            </a:r>
          </a:p>
          <a:p>
            <a:pPr defTabSz="1219170">
              <a:buClr>
                <a:srgbClr val="FFFFFF"/>
              </a:buClr>
              <a:buSzPct val="25000"/>
            </a:pPr>
            <a:r>
              <a:rPr lang="en" sz="2133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s.party</a:t>
            </a: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()</a:t>
            </a:r>
          </a:p>
          <a:p>
            <a:pPr defTabSz="1219170">
              <a:buClr>
                <a:srgbClr val="FFFFFF"/>
              </a:buClr>
            </a:pPr>
            <a:endParaRPr sz="2133" kern="0" dirty="0">
              <a:solidFill>
                <a:srgbClr val="FFFFFF"/>
              </a:solidFill>
              <a:latin typeface="Courier" charset="0"/>
              <a:ea typeface="Courier" charset="0"/>
              <a:cs typeface="Courier" charset="0"/>
              <a:sym typeface="Cabin"/>
            </a:endParaRPr>
          </a:p>
          <a:p>
            <a:pPr defTabSz="1219170">
              <a:buClr>
                <a:srgbClr val="FFFFFF"/>
              </a:buClr>
              <a:buSzPct val="25000"/>
            </a:pP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j = </a:t>
            </a:r>
            <a:r>
              <a:rPr lang="en" sz="2133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FootballFan</a:t>
            </a: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("Jim")</a:t>
            </a:r>
          </a:p>
          <a:p>
            <a:pPr defTabSz="1219170">
              <a:buClr>
                <a:srgbClr val="FFFFFF"/>
              </a:buClr>
              <a:buSzPct val="25000"/>
            </a:pPr>
            <a:r>
              <a:rPr lang="en" sz="2133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j.party</a:t>
            </a: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()</a:t>
            </a:r>
          </a:p>
          <a:p>
            <a:pPr defTabSz="1219170">
              <a:buClr>
                <a:srgbClr val="FFFFFF"/>
              </a:buClr>
              <a:buSzPct val="25000"/>
            </a:pPr>
            <a:r>
              <a:rPr lang="en" sz="2133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j.touchdown</a:t>
            </a:r>
            <a:r>
              <a:rPr lang="en" sz="2133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Cabin"/>
              </a:rPr>
              <a:t>()</a:t>
            </a:r>
          </a:p>
        </p:txBody>
      </p:sp>
      <p:sp>
        <p:nvSpPr>
          <p:cNvPr id="520" name="Shape 520"/>
          <p:cNvSpPr/>
          <p:nvPr/>
        </p:nvSpPr>
        <p:spPr>
          <a:xfrm>
            <a:off x="7578963" y="3813995"/>
            <a:ext cx="4436399" cy="1599599"/>
          </a:xfrm>
          <a:prstGeom prst="rect">
            <a:avLst/>
          </a:prstGeom>
          <a:noFill/>
          <a:ln w="25400" cap="flat" cmpd="sng">
            <a:solidFill>
              <a:srgbClr val="FFFFFF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8067" tIns="28067" rIns="28067" bIns="28067" anchor="ctr" anchorCtr="0">
            <a:noAutofit/>
          </a:bodyPr>
          <a:lstStyle/>
          <a:p>
            <a:pPr algn="ctr" defTabSz="1219170">
              <a:buClr>
                <a:srgbClr val="FF40FF"/>
              </a:buClr>
              <a:buSzPct val="25000"/>
            </a:pPr>
            <a:r>
              <a:rPr lang="en" sz="2400" kern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FootballFan</a:t>
            </a:r>
            <a:r>
              <a:rPr lang="en" sz="2400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is a class which extends </a:t>
            </a:r>
            <a:r>
              <a:rPr lang="en" sz="2400" kern="0">
                <a:solidFill>
                  <a:srgbClr val="FFFB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400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</a:t>
            </a:r>
            <a:r>
              <a:rPr lang="en" sz="2400" kern="0">
                <a:solidFill>
                  <a:srgbClr val="FFFB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It has all the capabilities of PartyAnimal</a:t>
            </a:r>
            <a:r>
              <a:rPr lang="en" sz="2400" ker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" sz="2400" kern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and more.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EF218-1C78-D23B-321D-DDBB9E241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A5EEA-545C-EBE6-DEDC-8185112AC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894B5-DB59-7B0D-3DE9-29A1BCB8F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sz="2000" dirty="0">
                <a:hlinkClick r:id="rId2"/>
              </a:rPr>
              <a:t>PY4E - Python for Everybody</a:t>
            </a:r>
            <a:endParaRPr lang="en-MY" sz="2000" dirty="0"/>
          </a:p>
          <a:p>
            <a:r>
              <a:rPr lang="en-MY" sz="2000" dirty="0">
                <a:hlinkClick r:id="rId3"/>
              </a:rPr>
              <a:t>Invent with Python</a:t>
            </a:r>
            <a:endParaRPr lang="en-MY" sz="2000" dirty="0"/>
          </a:p>
          <a:p>
            <a:r>
              <a:rPr lang="en-MY" sz="2000" dirty="0">
                <a:hlinkClick r:id="rId4"/>
              </a:rPr>
              <a:t>The Python Tutorial — Python 3.12.2 documentation</a:t>
            </a:r>
            <a:endParaRPr lang="en-MY" sz="2000" dirty="0"/>
          </a:p>
          <a:p>
            <a:r>
              <a:rPr lang="en-US" sz="2000" dirty="0">
                <a:hlinkClick r:id="rId5"/>
              </a:rPr>
              <a:t>How to Think Like a Computer Scientist — How to Think Like a Computer Scientist: Learning with Python 3 (openbookproject.net)</a:t>
            </a:r>
            <a:endParaRPr lang="en-US" sz="2000" dirty="0"/>
          </a:p>
          <a:p>
            <a:r>
              <a:rPr lang="en-MY" sz="2000" dirty="0">
                <a:hlinkClick r:id="rId6"/>
              </a:rPr>
              <a:t>Python Tutorials – Real Python</a:t>
            </a:r>
            <a:endParaRPr lang="en-MY" sz="2000" dirty="0"/>
          </a:p>
          <a:p>
            <a:r>
              <a:rPr lang="en-MY" sz="2000" dirty="0">
                <a:hlinkClick r:id="rId7"/>
              </a:rPr>
              <a:t>Welcome to Python 101! — Python 101 1.0 documentation (pythonlibrary.org)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9701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3B730EE-C2E5-7C08-A190-F1ABBE526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&amp; Objects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816734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 txBox="1">
            <a:spLocks noGrp="1"/>
          </p:cNvSpPr>
          <p:nvPr>
            <p:ph type="title"/>
          </p:nvPr>
        </p:nvSpPr>
        <p:spPr>
          <a:xfrm>
            <a:off x="866775" y="571501"/>
            <a:ext cx="9208680" cy="1333425"/>
          </a:xfrm>
          <a:prstGeom prst="rect">
            <a:avLst/>
          </a:prstGeom>
          <a:noFill/>
          <a:ln>
            <a:noFill/>
          </a:ln>
        </p:spPr>
        <p:txBody>
          <a:bodyPr vert="horz" lIns="28067" tIns="28067" rIns="28067" bIns="28067" rtlCol="0" anchor="ctr" anchorCtr="0">
            <a:noAutofit/>
          </a:bodyPr>
          <a:lstStyle/>
          <a:p>
            <a:pPr>
              <a:spcBef>
                <a:spcPts val="0"/>
              </a:spcBef>
              <a:buClr>
                <a:schemeClr val="accent3"/>
              </a:buClr>
              <a:buSzPct val="25000"/>
            </a:pPr>
            <a:r>
              <a:rPr lang="en" sz="6267">
                <a:solidFill>
                  <a:srgbClr val="FFD966"/>
                </a:solidFill>
                <a:sym typeface="Cabin"/>
              </a:rPr>
              <a:t>Definitions</a:t>
            </a:r>
          </a:p>
        </p:txBody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896333" y="1904926"/>
            <a:ext cx="10449000" cy="3959364"/>
          </a:xfrm>
          <a:prstGeom prst="rect">
            <a:avLst/>
          </a:prstGeom>
          <a:noFill/>
          <a:ln>
            <a:noFill/>
          </a:ln>
        </p:spPr>
        <p:txBody>
          <a:bodyPr vert="horz" lIns="28067" tIns="28067" rIns="28067" bIns="28067" rtlCol="0" anchor="ctr" anchorCtr="0">
            <a:noAutofit/>
          </a:bodyPr>
          <a:lstStyle/>
          <a:p>
            <a:pPr marL="567264" indent="-45720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3067" dirty="0">
                <a:solidFill>
                  <a:srgbClr val="FF9300"/>
                </a:solidFill>
                <a:sym typeface="Cabin"/>
              </a:rPr>
              <a:t>Class</a:t>
            </a:r>
            <a:r>
              <a:rPr lang="en" sz="3067" dirty="0">
                <a:solidFill>
                  <a:srgbClr val="FFFFFF"/>
                </a:solidFill>
                <a:sym typeface="Cabin"/>
              </a:rPr>
              <a:t> - a template</a:t>
            </a:r>
          </a:p>
          <a:p>
            <a:pPr marL="567264" indent="-457200">
              <a:spcBef>
                <a:spcPts val="1867"/>
              </a:spcBef>
              <a:spcAft>
                <a:spcPts val="0"/>
              </a:spcAft>
              <a:buSzPct val="100000"/>
            </a:pPr>
            <a:r>
              <a:rPr lang="en" sz="3067" dirty="0">
                <a:solidFill>
                  <a:srgbClr val="FF9300"/>
                </a:solidFill>
                <a:sym typeface="Cabin"/>
              </a:rPr>
              <a:t>Method or Message </a:t>
            </a:r>
            <a:r>
              <a:rPr lang="en" sz="3067" dirty="0">
                <a:solidFill>
                  <a:srgbClr val="FFFFFF"/>
                </a:solidFill>
                <a:sym typeface="Cabin"/>
              </a:rPr>
              <a:t>- A defined capability of a class </a:t>
            </a:r>
            <a:endParaRPr lang="en-US" sz="3067" dirty="0">
              <a:solidFill>
                <a:srgbClr val="FFFFFF"/>
              </a:solidFill>
              <a:sym typeface="Cabin"/>
            </a:endParaRPr>
          </a:p>
          <a:p>
            <a:pPr marL="567264" indent="-457200">
              <a:spcBef>
                <a:spcPts val="1867"/>
              </a:spcBef>
              <a:spcAft>
                <a:spcPts val="0"/>
              </a:spcAft>
              <a:buSzPct val="100000"/>
            </a:pPr>
            <a:r>
              <a:rPr lang="en" sz="3067" dirty="0">
                <a:solidFill>
                  <a:srgbClr val="FF9300"/>
                </a:solidFill>
                <a:sym typeface="Cabin"/>
              </a:rPr>
              <a:t>Field or attribute</a:t>
            </a:r>
            <a:r>
              <a:rPr lang="en" sz="3067" dirty="0">
                <a:solidFill>
                  <a:srgbClr val="FFFFFF"/>
                </a:solidFill>
                <a:sym typeface="Cabin"/>
              </a:rPr>
              <a:t>- A bit of data in a class</a:t>
            </a:r>
          </a:p>
          <a:p>
            <a:pPr marL="567264" indent="-457200">
              <a:spcBef>
                <a:spcPts val="1867"/>
              </a:spcBef>
              <a:spcAft>
                <a:spcPts val="0"/>
              </a:spcAft>
              <a:buSzPct val="100000"/>
            </a:pPr>
            <a:r>
              <a:rPr lang="en" sz="3067" dirty="0">
                <a:solidFill>
                  <a:srgbClr val="FF9300"/>
                </a:solidFill>
                <a:sym typeface="Cabin"/>
              </a:rPr>
              <a:t>Object or Instance</a:t>
            </a:r>
            <a:r>
              <a:rPr lang="en" sz="3067" dirty="0">
                <a:solidFill>
                  <a:srgbClr val="FFFFFF"/>
                </a:solidFill>
                <a:sym typeface="Cabin"/>
              </a:rPr>
              <a:t> - A particular instance of a class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7200" y="889000"/>
            <a:ext cx="1998133" cy="1331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Shape 2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96456" y="548640"/>
            <a:ext cx="7351485" cy="5006361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/>
          <p:nvPr/>
        </p:nvSpPr>
        <p:spPr>
          <a:xfrm>
            <a:off x="4180114" y="1920239"/>
            <a:ext cx="1821543" cy="816428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3467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Object</a:t>
            </a:r>
          </a:p>
        </p:txBody>
      </p:sp>
      <p:sp>
        <p:nvSpPr>
          <p:cNvPr id="213" name="Shape 213"/>
          <p:cNvSpPr/>
          <p:nvPr/>
        </p:nvSpPr>
        <p:spPr>
          <a:xfrm>
            <a:off x="245181" y="953589"/>
            <a:ext cx="1821543" cy="816428"/>
          </a:xfrm>
          <a:prstGeom prst="rect">
            <a:avLst/>
          </a:prstGeom>
          <a:solidFill>
            <a:srgbClr val="00F900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chemeClr val="dk1"/>
              </a:buClr>
              <a:buSzPct val="25000"/>
            </a:pPr>
            <a:r>
              <a:rPr lang="en" sz="3467" dirty="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Input</a:t>
            </a:r>
          </a:p>
        </p:txBody>
      </p:sp>
      <p:sp>
        <p:nvSpPr>
          <p:cNvPr id="214" name="Shape 214"/>
          <p:cNvSpPr/>
          <p:nvPr/>
        </p:nvSpPr>
        <p:spPr>
          <a:xfrm>
            <a:off x="10072914" y="5218611"/>
            <a:ext cx="1821543" cy="816428"/>
          </a:xfrm>
          <a:prstGeom prst="rect">
            <a:avLst/>
          </a:prstGeom>
          <a:solidFill>
            <a:srgbClr val="FF9300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000000"/>
              </a:buClr>
              <a:buSzPct val="25000"/>
            </a:pPr>
            <a:r>
              <a:rPr lang="en" sz="3467">
                <a:solidFill>
                  <a:srgbClr val="0000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Output</a:t>
            </a:r>
          </a:p>
        </p:txBody>
      </p:sp>
      <p:sp>
        <p:nvSpPr>
          <p:cNvPr id="215" name="Shape 215"/>
          <p:cNvSpPr/>
          <p:nvPr/>
        </p:nvSpPr>
        <p:spPr>
          <a:xfrm>
            <a:off x="3795486" y="3546566"/>
            <a:ext cx="1821543" cy="816428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3467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String</a:t>
            </a:r>
          </a:p>
        </p:txBody>
      </p:sp>
      <p:sp>
        <p:nvSpPr>
          <p:cNvPr id="216" name="Shape 216"/>
          <p:cNvSpPr/>
          <p:nvPr/>
        </p:nvSpPr>
        <p:spPr>
          <a:xfrm>
            <a:off x="7315201" y="2821577"/>
            <a:ext cx="1821543" cy="816428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3467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Object</a:t>
            </a:r>
          </a:p>
        </p:txBody>
      </p:sp>
      <p:sp>
        <p:nvSpPr>
          <p:cNvPr id="217" name="Shape 217"/>
          <p:cNvSpPr/>
          <p:nvPr/>
        </p:nvSpPr>
        <p:spPr>
          <a:xfrm>
            <a:off x="6799943" y="1227909"/>
            <a:ext cx="1821543" cy="816428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3067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Dictionary</a:t>
            </a:r>
          </a:p>
        </p:txBody>
      </p:sp>
      <p:cxnSp>
        <p:nvCxnSpPr>
          <p:cNvPr id="218" name="Shape 218"/>
          <p:cNvCxnSpPr/>
          <p:nvPr/>
        </p:nvCxnSpPr>
        <p:spPr>
          <a:xfrm flipH="1">
            <a:off x="6022250" y="1545465"/>
            <a:ext cx="846481" cy="773255"/>
          </a:xfrm>
          <a:prstGeom prst="straightConnector1">
            <a:avLst/>
          </a:prstGeom>
          <a:noFill/>
          <a:ln w="38100" cap="flat" cmpd="sng">
            <a:solidFill>
              <a:srgbClr val="FF40FF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 rot="10800000" flipH="1">
            <a:off x="5981521" y="2047741"/>
            <a:ext cx="1116169" cy="502276"/>
          </a:xfrm>
          <a:prstGeom prst="straightConnector1">
            <a:avLst/>
          </a:prstGeom>
          <a:noFill/>
          <a:ln w="38100" cap="flat" cmpd="sng">
            <a:solidFill>
              <a:srgbClr val="FF40FF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 rot="10800000" flipH="1">
            <a:off x="4893971" y="2756079"/>
            <a:ext cx="57240" cy="772732"/>
          </a:xfrm>
          <a:prstGeom prst="straightConnector1">
            <a:avLst/>
          </a:prstGeom>
          <a:noFill/>
          <a:ln w="38100" cap="flat" cmpd="sng">
            <a:solidFill>
              <a:srgbClr val="FF40FF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 rot="10800000">
            <a:off x="5924282" y="2691683"/>
            <a:ext cx="1416676" cy="412124"/>
          </a:xfrm>
          <a:prstGeom prst="straightConnector1">
            <a:avLst/>
          </a:prstGeom>
          <a:noFill/>
          <a:ln w="38100" cap="flat" cmpd="sng">
            <a:solidFill>
              <a:srgbClr val="FF40FF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22" name="Shape 222"/>
          <p:cNvCxnSpPr/>
          <p:nvPr/>
        </p:nvCxnSpPr>
        <p:spPr>
          <a:xfrm flipH="1">
            <a:off x="5108619" y="2781837"/>
            <a:ext cx="300507" cy="695460"/>
          </a:xfrm>
          <a:prstGeom prst="straightConnector1">
            <a:avLst/>
          </a:prstGeom>
          <a:noFill/>
          <a:ln w="38100" cap="flat" cmpd="sng">
            <a:solidFill>
              <a:srgbClr val="FF40FF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23" name="Shape 223"/>
          <p:cNvCxnSpPr/>
          <p:nvPr/>
        </p:nvCxnSpPr>
        <p:spPr>
          <a:xfrm rot="10800000">
            <a:off x="2260957" y="1442434"/>
            <a:ext cx="1803043" cy="605308"/>
          </a:xfrm>
          <a:prstGeom prst="straightConnector1">
            <a:avLst/>
          </a:prstGeom>
          <a:noFill/>
          <a:ln w="76200" cap="flat" cmpd="sng">
            <a:solidFill>
              <a:srgbClr val="00F900"/>
            </a:solidFill>
            <a:prstDash val="solid"/>
            <a:miter/>
            <a:headEnd type="triangle" w="lg" len="lg"/>
            <a:tailEnd type="none" w="med" len="med"/>
          </a:ln>
        </p:spPr>
      </p:cxnSp>
      <p:cxnSp>
        <p:nvCxnSpPr>
          <p:cNvPr id="224" name="Shape 224"/>
          <p:cNvCxnSpPr/>
          <p:nvPr/>
        </p:nvCxnSpPr>
        <p:spPr>
          <a:xfrm rot="10800000">
            <a:off x="8342648" y="3747753"/>
            <a:ext cx="1574085" cy="1687132"/>
          </a:xfrm>
          <a:prstGeom prst="straightConnector1">
            <a:avLst/>
          </a:prstGeom>
          <a:noFill/>
          <a:ln w="76200" cap="flat" cmpd="sng">
            <a:solidFill>
              <a:srgbClr val="FF9300"/>
            </a:solidFill>
            <a:prstDash val="solid"/>
            <a:miter/>
            <a:headEnd type="triangle" w="lg" len="lg"/>
            <a:tailEnd type="none" w="med" len="med"/>
          </a:ln>
        </p:spPr>
      </p:cxnSp>
      <p:sp>
        <p:nvSpPr>
          <p:cNvPr id="225" name="Shape 225"/>
          <p:cNvSpPr/>
          <p:nvPr/>
        </p:nvSpPr>
        <p:spPr>
          <a:xfrm>
            <a:off x="311702" y="4441371"/>
            <a:ext cx="2409372" cy="1867989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3067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Class: An Object Template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400" dirty="0">
                <a:solidFill>
                  <a:srgbClr val="FFC000"/>
                </a:solidFill>
              </a:rPr>
              <a:t>Some Python Objects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95131" y="2090381"/>
            <a:ext cx="2180405" cy="35432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x = '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abc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type(x)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&lt;</a:t>
            </a:r>
            <a:r>
              <a:rPr lang="en-US" sz="1725" kern="0" dirty="0">
                <a:solidFill>
                  <a:srgbClr val="00FA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class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 '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str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'&gt;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type(2.5)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&lt;</a:t>
            </a:r>
            <a:r>
              <a:rPr lang="en-US" sz="1725" kern="0" dirty="0">
                <a:solidFill>
                  <a:srgbClr val="00FA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class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 'float'&gt;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type(2)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&lt;</a:t>
            </a:r>
            <a:r>
              <a:rPr lang="en-US" sz="1725" kern="0" dirty="0">
                <a:solidFill>
                  <a:srgbClr val="00FA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class 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int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'&gt;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y = list()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type(y)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&lt;</a:t>
            </a:r>
            <a:r>
              <a:rPr lang="en-US" sz="1725" kern="0" dirty="0">
                <a:solidFill>
                  <a:srgbClr val="00FA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class 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'list'&gt;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z = 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dict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()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type(z)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&lt;</a:t>
            </a:r>
            <a:r>
              <a:rPr lang="en-US" sz="1725" kern="0" dirty="0">
                <a:solidFill>
                  <a:srgbClr val="00FA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class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 '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dict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'&gt;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77314" y="1845699"/>
            <a:ext cx="698014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dir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(x)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[ </a:t>
            </a:r>
            <a:r>
              <a:rPr lang="is-I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… 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'capitalize',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casefold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'center', 'count', 'encode',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endswith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expandtabs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'find', 'format', </a:t>
            </a:r>
            <a:r>
              <a:rPr lang="is-I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… 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'lower',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lstrip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maketrans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'partition', 'replace',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rfind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rindex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rjust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rpartition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rsplit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rstrip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'split',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splitlines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startswith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'strip',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swapcase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'title', 'translate', 'upper',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zfill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]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dir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(y)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[</a:t>
            </a:r>
            <a:r>
              <a:rPr lang="is-I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… 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'append', 'clear', 'copy', 'count', 'extend', 'index', 'insert', 'pop', 'remove', 'reverse', 'sort']</a:t>
            </a:r>
          </a:p>
          <a:p>
            <a:pPr defTabSz="1219170"/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&gt;&gt;&gt; </a:t>
            </a:r>
            <a:r>
              <a:rPr lang="en-US" sz="1725" kern="0" dirty="0" err="1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dir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(z)</a:t>
            </a:r>
          </a:p>
          <a:p>
            <a:pPr defTabSz="1219170"/>
            <a:r>
              <a:rPr lang="is-I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[…</a:t>
            </a:r>
            <a:r>
              <a:rPr lang="en-US" sz="1725" kern="0" dirty="0">
                <a:solidFill>
                  <a:srgbClr val="FFFFFF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, 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'clear', 'copy',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fromkeys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'get', 'items', 'keys', 'pop',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popitem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</a:t>
            </a:r>
            <a:r>
              <a:rPr lang="en-US" sz="1725" kern="0" dirty="0" err="1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setdefault</a:t>
            </a:r>
            <a:r>
              <a:rPr lang="en-US" sz="1725" kern="0" dirty="0">
                <a:solidFill>
                  <a:srgbClr val="FFFF00"/>
                </a:solidFill>
                <a:latin typeface="Courier" charset="0"/>
                <a:ea typeface="Courier" charset="0"/>
                <a:cs typeface="Courier" charset="0"/>
                <a:sym typeface="Arial"/>
              </a:rPr>
              <a:t>', 'update', 'values']</a:t>
            </a:r>
          </a:p>
        </p:txBody>
      </p:sp>
    </p:spTree>
    <p:extLst>
      <p:ext uri="{BB962C8B-B14F-4D97-AF65-F5344CB8AC3E}">
        <p14:creationId xmlns:p14="http://schemas.microsoft.com/office/powerpoint/2010/main" val="3339206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>
            <a:spLocks noGrp="1"/>
          </p:cNvSpPr>
          <p:nvPr>
            <p:ph type="title"/>
          </p:nvPr>
        </p:nvSpPr>
        <p:spPr>
          <a:xfrm>
            <a:off x="866776" y="1152526"/>
            <a:ext cx="6124744" cy="231457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b" anchorCtr="0">
            <a:noAutofit/>
          </a:bodyPr>
          <a:lstStyle/>
          <a:p>
            <a:pPr>
              <a:buClr>
                <a:schemeClr val="accent3"/>
              </a:buClr>
              <a:buSzPct val="25000"/>
            </a:pPr>
            <a:r>
              <a:rPr lang="en" sz="6267" dirty="0">
                <a:solidFill>
                  <a:srgbClr val="FFD966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 Sample Class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0665" y="1897485"/>
            <a:ext cx="4711340" cy="3139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/>
          <p:nvPr/>
        </p:nvSpPr>
        <p:spPr>
          <a:xfrm>
            <a:off x="3743767" y="710138"/>
            <a:ext cx="4116000" cy="5515593"/>
          </a:xfrm>
          <a:prstGeom prst="rect">
            <a:avLst/>
          </a:prstGeom>
          <a:noFill/>
          <a:ln w="12700" cap="flat" cmpd="sng">
            <a:solidFill>
              <a:srgbClr val="FFFB00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28067" tIns="28067" rIns="28067" bIns="28067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</a:pPr>
            <a:r>
              <a:rPr lang="en" sz="2667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class</a:t>
            </a:r>
            <a:r>
              <a:rPr lang="en" sz="2667" dirty="0">
                <a:solidFill>
                  <a:srgbClr val="FF26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" sz="2667" dirty="0" err="1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667" dirty="0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:</a:t>
            </a:r>
          </a:p>
          <a:p>
            <a:pPr>
              <a:buClr>
                <a:srgbClr val="FFFB00"/>
              </a:buClr>
              <a:buSzPct val="25000"/>
            </a:pPr>
            <a:r>
              <a:rPr lang="en" sz="2667" dirty="0">
                <a:solidFill>
                  <a:srgbClr val="FFFB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x = 0</a:t>
            </a:r>
          </a:p>
          <a:p>
            <a:pPr>
              <a:buClr>
                <a:srgbClr val="FFFFFF"/>
              </a:buClr>
            </a:pPr>
            <a:endParaRPr sz="2667" dirty="0">
              <a:solidFill>
                <a:srgbClr val="FFFF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>
              <a:buClr>
                <a:srgbClr val="00F900"/>
              </a:buClr>
              <a:buSzPct val="25000"/>
            </a:pP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</a:t>
            </a:r>
            <a:r>
              <a:rPr lang="en" sz="2667" dirty="0" err="1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def</a:t>
            </a: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party(self) :</a:t>
            </a:r>
          </a:p>
          <a:p>
            <a:pPr>
              <a:buClr>
                <a:srgbClr val="00F900"/>
              </a:buClr>
              <a:buSzPct val="25000"/>
            </a:pP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</a:t>
            </a:r>
            <a:r>
              <a:rPr lang="en" sz="2667" dirty="0" err="1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self.x</a:t>
            </a: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= </a:t>
            </a:r>
            <a:r>
              <a:rPr lang="en" sz="2667" dirty="0" err="1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self.x</a:t>
            </a: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+ 1</a:t>
            </a:r>
          </a:p>
          <a:p>
            <a:pPr>
              <a:buClr>
                <a:srgbClr val="00F900"/>
              </a:buClr>
              <a:buSzPct val="25000"/>
            </a:pP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     print</a:t>
            </a:r>
            <a:r>
              <a:rPr lang="en-US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</a:t>
            </a:r>
            <a:r>
              <a:rPr lang="en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"So far",</a:t>
            </a:r>
            <a:r>
              <a:rPr lang="en" sz="2667" dirty="0" err="1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self.x</a:t>
            </a:r>
            <a:r>
              <a:rPr lang="en-US" sz="2667" dirty="0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  <a:endParaRPr lang="en" sz="2667" dirty="0">
              <a:solidFill>
                <a:srgbClr val="00F900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>
              <a:buClr>
                <a:srgbClr val="FFFFFF"/>
              </a:buClr>
            </a:pPr>
            <a:endParaRPr sz="2667" dirty="0">
              <a:solidFill>
                <a:srgbClr val="FFFF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>
              <a:buClr>
                <a:srgbClr val="FF9300"/>
              </a:buClr>
              <a:buSzPct val="25000"/>
            </a:pPr>
            <a:r>
              <a:rPr lang="en" sz="2667" dirty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an = </a:t>
            </a:r>
            <a:r>
              <a:rPr lang="en" sz="2667" dirty="0" err="1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667" dirty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()</a:t>
            </a:r>
          </a:p>
          <a:p>
            <a:pPr>
              <a:buClr>
                <a:srgbClr val="FFFFFF"/>
              </a:buClr>
            </a:pPr>
            <a:endParaRPr sz="2667" dirty="0">
              <a:solidFill>
                <a:srgbClr val="FF9300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  <a:p>
            <a:pPr>
              <a:buClr>
                <a:srgbClr val="FF40FF"/>
              </a:buClr>
              <a:buSzPct val="25000"/>
            </a:pP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" sz="2667" dirty="0" err="1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an.party</a:t>
            </a: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()</a:t>
            </a:r>
          </a:p>
          <a:p>
            <a:pPr>
              <a:buClr>
                <a:srgbClr val="FF40FF"/>
              </a:buClr>
              <a:buSzPct val="25000"/>
            </a:pP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" sz="2667" dirty="0" err="1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an.party</a:t>
            </a: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()</a:t>
            </a:r>
          </a:p>
          <a:p>
            <a:pPr>
              <a:buClr>
                <a:srgbClr val="FF40FF"/>
              </a:buClr>
              <a:buSzPct val="25000"/>
            </a:pP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</a:t>
            </a:r>
            <a:r>
              <a:rPr lang="en" sz="2667" dirty="0" err="1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an.party</a:t>
            </a: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()</a:t>
            </a:r>
          </a:p>
        </p:txBody>
      </p:sp>
      <p:sp>
        <p:nvSpPr>
          <p:cNvPr id="341" name="Shape 341"/>
          <p:cNvSpPr/>
          <p:nvPr/>
        </p:nvSpPr>
        <p:spPr>
          <a:xfrm>
            <a:off x="8214731" y="479630"/>
            <a:ext cx="3218112" cy="1382356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00FDFF"/>
              </a:buClr>
              <a:buSzPct val="25000"/>
            </a:pPr>
            <a:r>
              <a:rPr lang="en" sz="2667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This is the template for making </a:t>
            </a:r>
            <a:r>
              <a:rPr lang="en" sz="2667" dirty="0" err="1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667" dirty="0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objects</a:t>
            </a:r>
          </a:p>
        </p:txBody>
      </p:sp>
      <p:sp>
        <p:nvSpPr>
          <p:cNvPr id="342" name="Shape 342"/>
          <p:cNvSpPr/>
          <p:nvPr/>
        </p:nvSpPr>
        <p:spPr>
          <a:xfrm>
            <a:off x="101244" y="710138"/>
            <a:ext cx="3519715" cy="888273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FFF"/>
              </a:buClr>
              <a:buSzPct val="25000"/>
            </a:pPr>
            <a:r>
              <a:rPr lang="en" sz="2667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class is a reserved word</a:t>
            </a:r>
          </a:p>
        </p:txBody>
      </p:sp>
      <p:sp>
        <p:nvSpPr>
          <p:cNvPr id="343" name="Shape 343"/>
          <p:cNvSpPr/>
          <p:nvPr/>
        </p:nvSpPr>
        <p:spPr>
          <a:xfrm>
            <a:off x="8345359" y="2122714"/>
            <a:ext cx="3389087" cy="130628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FB00"/>
              </a:buClr>
              <a:buSzPct val="25000"/>
            </a:pPr>
            <a:r>
              <a:rPr lang="en" sz="2667">
                <a:solidFill>
                  <a:srgbClr val="FFFB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Each PartyAnimal object has a bit of data</a:t>
            </a:r>
          </a:p>
        </p:txBody>
      </p:sp>
      <p:sp>
        <p:nvSpPr>
          <p:cNvPr id="344" name="Shape 344"/>
          <p:cNvSpPr/>
          <p:nvPr/>
        </p:nvSpPr>
        <p:spPr>
          <a:xfrm>
            <a:off x="101244" y="2357846"/>
            <a:ext cx="3519715" cy="130628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00F900"/>
              </a:buClr>
              <a:buSzPct val="25000"/>
            </a:pPr>
            <a:r>
              <a:rPr lang="en" sz="2667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Each PartyAnimal object has a bit of code</a:t>
            </a:r>
          </a:p>
        </p:txBody>
      </p:sp>
      <p:sp>
        <p:nvSpPr>
          <p:cNvPr id="345" name="Shape 345"/>
          <p:cNvSpPr/>
          <p:nvPr/>
        </p:nvSpPr>
        <p:spPr>
          <a:xfrm>
            <a:off x="8214731" y="3520102"/>
            <a:ext cx="3519715" cy="1193249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9300"/>
              </a:buClr>
              <a:buSzPct val="25000"/>
            </a:pPr>
            <a:r>
              <a:rPr lang="en-US" sz="2667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Construct </a:t>
            </a:r>
            <a:r>
              <a:rPr lang="en" sz="2667" dirty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 </a:t>
            </a:r>
            <a:r>
              <a:rPr lang="en" sz="2667" dirty="0" err="1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667" dirty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object</a:t>
            </a:r>
            <a:r>
              <a:rPr lang="en-US" sz="2667" dirty="0">
                <a:solidFill>
                  <a:srgbClr val="FF93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and store in an</a:t>
            </a:r>
            <a:endParaRPr lang="en" sz="2667" dirty="0">
              <a:solidFill>
                <a:srgbClr val="FF9300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sp>
        <p:nvSpPr>
          <p:cNvPr id="346" name="Shape 346"/>
          <p:cNvSpPr/>
          <p:nvPr/>
        </p:nvSpPr>
        <p:spPr>
          <a:xfrm>
            <a:off x="333474" y="4924698"/>
            <a:ext cx="2728685" cy="1306285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FF40FF"/>
              </a:buClr>
              <a:buSzPct val="25000"/>
            </a:pP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Tell the </a:t>
            </a:r>
            <a:r>
              <a:rPr lang="en-US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 </a:t>
            </a: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object to run the party() code</a:t>
            </a:r>
            <a:r>
              <a:rPr lang="en-US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 within it</a:t>
            </a:r>
            <a:endParaRPr lang="en" sz="2667" dirty="0">
              <a:solidFill>
                <a:srgbClr val="FF40FF"/>
              </a:solidFill>
              <a:latin typeface="Arial" charset="0"/>
              <a:ea typeface="Arial" charset="0"/>
              <a:cs typeface="Arial" charset="0"/>
              <a:sym typeface="Cabin"/>
            </a:endParaRPr>
          </a:p>
        </p:txBody>
      </p:sp>
      <p:cxnSp>
        <p:nvCxnSpPr>
          <p:cNvPr id="347" name="Shape 347"/>
          <p:cNvCxnSpPr/>
          <p:nvPr/>
        </p:nvCxnSpPr>
        <p:spPr>
          <a:xfrm>
            <a:off x="5494985" y="1598411"/>
            <a:ext cx="3062400" cy="669600"/>
          </a:xfrm>
          <a:prstGeom prst="straightConnector1">
            <a:avLst/>
          </a:prstGeom>
          <a:noFill/>
          <a:ln w="76200" cap="flat" cmpd="sng">
            <a:solidFill>
              <a:srgbClr val="FFFB00"/>
            </a:solidFill>
            <a:prstDash val="solid"/>
            <a:miter/>
            <a:headEnd type="stealth" w="lg" len="lg"/>
            <a:tailEnd type="none" w="med" len="med"/>
          </a:ln>
        </p:spPr>
      </p:cxnSp>
      <p:sp>
        <p:nvSpPr>
          <p:cNvPr id="349" name="Shape 349"/>
          <p:cNvSpPr/>
          <p:nvPr/>
        </p:nvSpPr>
        <p:spPr>
          <a:xfrm>
            <a:off x="8306313" y="4924698"/>
            <a:ext cx="3666984" cy="495959"/>
          </a:xfrm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algn="ctr">
              <a:buClr>
                <a:srgbClr val="00FDFF"/>
              </a:buClr>
              <a:buSzPct val="25000"/>
            </a:pPr>
            <a:r>
              <a:rPr lang="en" sz="2667" dirty="0" err="1">
                <a:solidFill>
                  <a:srgbClr val="00FD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PartyAnimal</a:t>
            </a:r>
            <a:r>
              <a:rPr lang="en" sz="2667" dirty="0" err="1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.</a:t>
            </a:r>
            <a:r>
              <a:rPr lang="en" sz="2667" dirty="0" err="1">
                <a:solidFill>
                  <a:srgbClr val="00F900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party</a:t>
            </a:r>
            <a:r>
              <a:rPr lang="en" sz="2667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(</a:t>
            </a:r>
            <a:r>
              <a:rPr lang="en" sz="2667" dirty="0">
                <a:solidFill>
                  <a:srgbClr val="FF40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an</a:t>
            </a:r>
            <a:r>
              <a:rPr lang="en" sz="2667" dirty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  <a:sym typeface="Cabin"/>
              </a:rPr>
              <a:t>)</a:t>
            </a:r>
          </a:p>
        </p:txBody>
      </p:sp>
      <p:cxnSp>
        <p:nvCxnSpPr>
          <p:cNvPr id="350" name="Shape 350"/>
          <p:cNvCxnSpPr>
            <a:endCxn id="349" idx="1"/>
          </p:cNvCxnSpPr>
          <p:nvPr/>
        </p:nvCxnSpPr>
        <p:spPr>
          <a:xfrm flipV="1">
            <a:off x="5494985" y="5172677"/>
            <a:ext cx="2811328" cy="36632"/>
          </a:xfrm>
          <a:prstGeom prst="straightConnector1">
            <a:avLst/>
          </a:prstGeom>
          <a:noFill/>
          <a:ln w="76200" cap="flat" cmpd="sng">
            <a:solidFill>
              <a:srgbClr val="FFFB00"/>
            </a:solidFill>
            <a:prstDash val="solid"/>
            <a:miter/>
            <a:headEnd type="stealth" w="med" len="med"/>
            <a:tailEnd type="stealth" w="med" len="med"/>
          </a:ln>
        </p:spPr>
      </p:cxnSp>
      <p:cxnSp>
        <p:nvCxnSpPr>
          <p:cNvPr id="12" name="Shape 347"/>
          <p:cNvCxnSpPr>
            <a:endCxn id="345" idx="1"/>
          </p:cNvCxnSpPr>
          <p:nvPr/>
        </p:nvCxnSpPr>
        <p:spPr>
          <a:xfrm flipV="1">
            <a:off x="6811618" y="4116727"/>
            <a:ext cx="1403113" cy="4701"/>
          </a:xfrm>
          <a:prstGeom prst="straightConnector1">
            <a:avLst/>
          </a:prstGeom>
          <a:noFill/>
          <a:ln w="76200" cap="flat" cmpd="sng">
            <a:solidFill>
              <a:srgbClr val="FF9300"/>
            </a:solidFill>
            <a:prstDash val="solid"/>
            <a:miter/>
            <a:headEnd type="stealth" w="lg" len="lg"/>
            <a:tailEnd type="none" w="sm" len="sm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69FFF-B04C-7434-6F03-2916F3D17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dir</a:t>
            </a:r>
            <a:r>
              <a:rPr lang="en-US" dirty="0"/>
              <a:t>() dan help()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61E2A-F4AD-18E2-7597-64A8148722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31763" cy="4351338"/>
          </a:xfrm>
        </p:spPr>
        <p:txBody>
          <a:bodyPr>
            <a:normAutofit/>
          </a:bodyPr>
          <a:lstStyle/>
          <a:p>
            <a:r>
              <a:rPr lang="en-US" sz="2400" dirty="0" err="1"/>
              <a:t>dir</a:t>
            </a:r>
            <a:r>
              <a:rPr lang="en-US" sz="2400" dirty="0"/>
              <a:t>():  build-in function to check objects and functions/methods lists in an object. </a:t>
            </a:r>
          </a:p>
          <a:p>
            <a:r>
              <a:rPr lang="en-US" sz="2400" dirty="0"/>
              <a:t>help(): built-in function to read a object’s documentation/help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9686724-45E1-6619-3118-EC9922C9FF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240139" y="2033013"/>
            <a:ext cx="6113661" cy="2397583"/>
          </a:xfrm>
        </p:spPr>
      </p:pic>
    </p:spTree>
    <p:extLst>
      <p:ext uri="{BB962C8B-B14F-4D97-AF65-F5344CB8AC3E}">
        <p14:creationId xmlns:p14="http://schemas.microsoft.com/office/powerpoint/2010/main" val="1906866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>
              <a:buClr>
                <a:srgbClr val="FF9300"/>
              </a:buClr>
              <a:buSzPct val="25000"/>
            </a:pPr>
            <a:r>
              <a:rPr lang="en" sz="6267">
                <a:solidFill>
                  <a:srgbClr val="FFD966"/>
                </a:solidFill>
                <a:sym typeface="Cabin"/>
              </a:rPr>
              <a:t>Inheritance</a:t>
            </a:r>
          </a:p>
        </p:txBody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lIns="28067" tIns="28067" rIns="28067" bIns="28067" anchor="ctr" anchorCtr="0">
            <a:noAutofit/>
          </a:bodyPr>
          <a:lstStyle/>
          <a:p>
            <a:pPr marL="609585" indent="-499521">
              <a:spcBef>
                <a:spcPts val="0"/>
              </a:spcBef>
              <a:buSzPct val="100000"/>
            </a:pPr>
            <a:r>
              <a:rPr lang="en" sz="3067" dirty="0">
                <a:solidFill>
                  <a:srgbClr val="FFFFFF"/>
                </a:solidFill>
                <a:sym typeface="Cabin"/>
              </a:rPr>
              <a:t>When we make a new class - we can reuse an existing class and </a:t>
            </a:r>
            <a:r>
              <a:rPr lang="en" sz="3067" dirty="0">
                <a:solidFill>
                  <a:srgbClr val="FF9300"/>
                </a:solidFill>
                <a:sym typeface="Cabin"/>
              </a:rPr>
              <a:t>inherit</a:t>
            </a:r>
            <a:r>
              <a:rPr lang="en" sz="3067" dirty="0">
                <a:solidFill>
                  <a:srgbClr val="FFFFFF"/>
                </a:solidFill>
                <a:sym typeface="Cabin"/>
              </a:rPr>
              <a:t> all the capabilities of an existing class and then add our own little bit to make our new class</a:t>
            </a:r>
          </a:p>
          <a:p>
            <a:pPr marL="609585" indent="-499521">
              <a:spcBef>
                <a:spcPts val="1867"/>
              </a:spcBef>
              <a:buClr>
                <a:srgbClr val="FFFFFF"/>
              </a:buClr>
              <a:buSzPct val="100000"/>
            </a:pPr>
            <a:r>
              <a:rPr lang="en" sz="3067" dirty="0">
                <a:solidFill>
                  <a:srgbClr val="FFFFFF"/>
                </a:solidFill>
                <a:sym typeface="Cabin"/>
              </a:rPr>
              <a:t>Another form of store and reuse</a:t>
            </a:r>
          </a:p>
          <a:p>
            <a:pPr marL="609585" indent="-499521">
              <a:spcBef>
                <a:spcPts val="1867"/>
              </a:spcBef>
              <a:buClr>
                <a:srgbClr val="FFFFFF"/>
              </a:buClr>
              <a:buSzPct val="100000"/>
            </a:pPr>
            <a:r>
              <a:rPr lang="en" sz="3067" dirty="0">
                <a:solidFill>
                  <a:srgbClr val="FFFFFF"/>
                </a:solidFill>
                <a:sym typeface="Cabin"/>
              </a:rPr>
              <a:t>Write once - reuse many times</a:t>
            </a:r>
          </a:p>
          <a:p>
            <a:pPr marL="609585" indent="-499521">
              <a:spcBef>
                <a:spcPts val="1867"/>
              </a:spcBef>
              <a:buClr>
                <a:srgbClr val="FFFFFF"/>
              </a:buClr>
              <a:buSzPct val="100000"/>
            </a:pPr>
            <a:r>
              <a:rPr lang="en" sz="3067" dirty="0">
                <a:solidFill>
                  <a:srgbClr val="FFFFFF"/>
                </a:solidFill>
                <a:sym typeface="Cabin"/>
              </a:rPr>
              <a:t>The new class (child) has all the capabilities of the old class (parent) - and then some more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Title &amp; Subtitle">
  <a:themeElements>
    <a:clrScheme name="">
      <a:dk1>
        <a:srgbClr val="808080"/>
      </a:dk1>
      <a:lt1>
        <a:srgbClr val="FFFFFF"/>
      </a:lt1>
      <a:dk2>
        <a:srgbClr val="000000"/>
      </a:dk2>
      <a:lt2>
        <a:srgbClr val="000000"/>
      </a:lt2>
      <a:accent1>
        <a:srgbClr val="BBE0E3"/>
      </a:accent1>
      <a:accent2>
        <a:srgbClr val="333399"/>
      </a:accent2>
      <a:accent3>
        <a:srgbClr val="AAAAAA"/>
      </a:accent3>
      <a:accent4>
        <a:srgbClr val="DADADA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d546e5e1-5d42-4630-bacd-c69bfdcbd5e8}" enabled="1" method="Standard" siteId="{96ece526-9c7d-48b0-8daf-8b93c90a5d18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123</TotalTime>
  <Words>711</Words>
  <Application>Microsoft Office PowerPoint</Application>
  <PresentationFormat>Widescreen</PresentationFormat>
  <Paragraphs>97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Cabin</vt:lpstr>
      <vt:lpstr>Courier</vt:lpstr>
      <vt:lpstr>Gill Sans</vt:lpstr>
      <vt:lpstr>Arial</vt:lpstr>
      <vt:lpstr>Calibri</vt:lpstr>
      <vt:lpstr>Calisto MT</vt:lpstr>
      <vt:lpstr>Wingdings 2</vt:lpstr>
      <vt:lpstr>Slate</vt:lpstr>
      <vt:lpstr>Title &amp; Subtitle</vt:lpstr>
      <vt:lpstr>Python 101</vt:lpstr>
      <vt:lpstr>Classes &amp; Objects</vt:lpstr>
      <vt:lpstr>Definitions</vt:lpstr>
      <vt:lpstr>PowerPoint Presentation</vt:lpstr>
      <vt:lpstr>Some Python Objects</vt:lpstr>
      <vt:lpstr>A Sample Class</vt:lpstr>
      <vt:lpstr>PowerPoint Presentation</vt:lpstr>
      <vt:lpstr>dir() dan help()</vt:lpstr>
      <vt:lpstr>Inheritance</vt:lpstr>
      <vt:lpstr>Terminology: Inheritance</vt:lpstr>
      <vt:lpstr>PowerPoint Presentation</vt:lpstr>
      <vt:lpstr>References</vt:lpstr>
    </vt:vector>
  </TitlesOfParts>
  <Company>Honeywell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Belajar Python</dc:title>
  <dc:creator>Siahaan, Mico</dc:creator>
  <cp:lastModifiedBy>Siahaan, Mico</cp:lastModifiedBy>
  <cp:revision>13</cp:revision>
  <dcterms:created xsi:type="dcterms:W3CDTF">2023-08-21T13:33:06Z</dcterms:created>
  <dcterms:modified xsi:type="dcterms:W3CDTF">2024-04-05T14:58:44Z</dcterms:modified>
</cp:coreProperties>
</file>

<file path=docProps/thumbnail.jpeg>
</file>